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0688638" cy="7562850"/>
  <p:notesSz cx="6797675" cy="9928225"/>
  <p:defaultTextStyle>
    <a:defPPr>
      <a:defRPr lang="fr-FR"/>
    </a:defPPr>
    <a:lvl1pPr algn="l" rtl="0" fontAlgn="base">
      <a:spcBef>
        <a:spcPct val="0"/>
      </a:spcBef>
      <a:spcAft>
        <a:spcPct val="0"/>
      </a:spcAft>
      <a:defRPr kern="1200">
        <a:solidFill>
          <a:schemeClr val="tx1"/>
        </a:solidFill>
        <a:latin typeface="Calibri" pitchFamily="34" charset="0"/>
        <a:ea typeface="ヒラギノ角ゴ Pro W3" pitchFamily="126" charset="-128"/>
        <a:cs typeface="+mn-cs"/>
      </a:defRPr>
    </a:lvl1pPr>
    <a:lvl2pPr marL="496888" indent="-39688" algn="l" rtl="0" fontAlgn="base">
      <a:spcBef>
        <a:spcPct val="0"/>
      </a:spcBef>
      <a:spcAft>
        <a:spcPct val="0"/>
      </a:spcAft>
      <a:defRPr kern="1200">
        <a:solidFill>
          <a:schemeClr val="tx1"/>
        </a:solidFill>
        <a:latin typeface="Calibri" pitchFamily="34" charset="0"/>
        <a:ea typeface="ヒラギノ角ゴ Pro W3" pitchFamily="126" charset="-128"/>
        <a:cs typeface="+mn-cs"/>
      </a:defRPr>
    </a:lvl2pPr>
    <a:lvl3pPr marL="995363" indent="-80963" algn="l" rtl="0" fontAlgn="base">
      <a:spcBef>
        <a:spcPct val="0"/>
      </a:spcBef>
      <a:spcAft>
        <a:spcPct val="0"/>
      </a:spcAft>
      <a:defRPr kern="1200">
        <a:solidFill>
          <a:schemeClr val="tx1"/>
        </a:solidFill>
        <a:latin typeface="Calibri" pitchFamily="34" charset="0"/>
        <a:ea typeface="ヒラギノ角ゴ Pro W3" pitchFamily="126" charset="-128"/>
        <a:cs typeface="+mn-cs"/>
      </a:defRPr>
    </a:lvl3pPr>
    <a:lvl4pPr marL="1492250" indent="-120650" algn="l" rtl="0" fontAlgn="base">
      <a:spcBef>
        <a:spcPct val="0"/>
      </a:spcBef>
      <a:spcAft>
        <a:spcPct val="0"/>
      </a:spcAft>
      <a:defRPr kern="1200">
        <a:solidFill>
          <a:schemeClr val="tx1"/>
        </a:solidFill>
        <a:latin typeface="Calibri" pitchFamily="34" charset="0"/>
        <a:ea typeface="ヒラギノ角ゴ Pro W3" pitchFamily="126" charset="-128"/>
        <a:cs typeface="+mn-cs"/>
      </a:defRPr>
    </a:lvl4pPr>
    <a:lvl5pPr marL="1990725" indent="-161925" algn="l" rtl="0" fontAlgn="base">
      <a:spcBef>
        <a:spcPct val="0"/>
      </a:spcBef>
      <a:spcAft>
        <a:spcPct val="0"/>
      </a:spcAft>
      <a:defRPr kern="1200">
        <a:solidFill>
          <a:schemeClr val="tx1"/>
        </a:solidFill>
        <a:latin typeface="Calibri" pitchFamily="34" charset="0"/>
        <a:ea typeface="ヒラギノ角ゴ Pro W3" pitchFamily="126"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6"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6"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6"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6" charset="-128"/>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41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nato Bonifazi" initials="DB [3]" lastIdx="1" clrIdx="6"/>
  <p:cmAuthor id="1" name="Christophe Golenvaux" initials="CG" lastIdx="31" clrIdx="0"/>
  <p:cmAuthor id="8" name="Donato Bonifazi" initials="DB [4]" lastIdx="1" clrIdx="7"/>
  <p:cmAuthor id="2" name="Darina Hrdlickova" initials="DH" lastIdx="3" clrIdx="1"/>
  <p:cmAuthor id="9" name="Donato Bonifazi" initials="DB [5]" lastIdx="1" clrIdx="8"/>
  <p:cmAuthor id="3" name="Assia Rosati" initials="AR" lastIdx="8" clrIdx="2"/>
  <p:cmAuthor id="10" name="Donato Bonifazi" initials="DB [6]" lastIdx="1" clrIdx="9"/>
  <p:cmAuthor id="4" name="Mariangela Lupo" initials="ML" lastIdx="9" clrIdx="3"/>
  <p:cmAuthor id="11" name="Donato Bonifazi" initials="DB [7]" lastIdx="1" clrIdx="10"/>
  <p:cmAuthor id="5" name="Donato Bonifazi" initials="DB" lastIdx="1" clrIdx="4"/>
  <p:cmAuthor id="12" name="Doriana" initials="U" lastIdx="1" clrIdx="11"/>
  <p:cmAuthor id="6" name="Donato Bonifazi" initials="DB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35C"/>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14" autoAdjust="0"/>
    <p:restoredTop sz="94660"/>
  </p:normalViewPr>
  <p:slideViewPr>
    <p:cSldViewPr>
      <p:cViewPr varScale="1">
        <p:scale>
          <a:sx n="107" d="100"/>
          <a:sy n="107" d="100"/>
        </p:scale>
        <p:origin x="806" y="115"/>
      </p:cViewPr>
      <p:guideLst>
        <p:guide orient="horz" pos="2382"/>
        <p:guide pos="3367"/>
        <p:guide orient="horz" pos="4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9DF2069-163E-411E-A902-E526460B0B19}" type="datetimeFigureOut">
              <a:rPr lang="it-IT" smtClean="0"/>
              <a:pPr/>
              <a:t>01/02/2022</a:t>
            </a:fld>
            <a:endParaRPr lang="it-IT"/>
          </a:p>
        </p:txBody>
      </p:sp>
      <p:sp>
        <p:nvSpPr>
          <p:cNvPr id="4" name="Segnaposto immagine diapositiva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9C77BEB-FD31-4B5B-B845-988CDCEE6243}" type="slidenum">
              <a:rPr lang="it-IT" smtClean="0"/>
              <a:pPr/>
              <a:t>‹N°›</a:t>
            </a:fld>
            <a:endParaRPr lang="it-IT"/>
          </a:p>
        </p:txBody>
      </p:sp>
    </p:spTree>
    <p:extLst>
      <p:ext uri="{BB962C8B-B14F-4D97-AF65-F5344CB8AC3E}">
        <p14:creationId xmlns:p14="http://schemas.microsoft.com/office/powerpoint/2010/main" val="340593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C77BEB-FD31-4B5B-B845-988CDCEE6243}" type="slidenum">
              <a:rPr lang="it-IT" smtClean="0"/>
              <a:pPr/>
              <a:t>1</a:t>
            </a:fld>
            <a:endParaRPr lang="it-IT"/>
          </a:p>
        </p:txBody>
      </p:sp>
    </p:spTree>
    <p:extLst>
      <p:ext uri="{BB962C8B-B14F-4D97-AF65-F5344CB8AC3E}">
        <p14:creationId xmlns:p14="http://schemas.microsoft.com/office/powerpoint/2010/main" val="324333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C77BEB-FD31-4B5B-B845-988CDCEE6243}" type="slidenum">
              <a:rPr lang="it-IT" smtClean="0"/>
              <a:pPr/>
              <a:t>2</a:t>
            </a:fld>
            <a:endParaRPr lang="it-IT"/>
          </a:p>
        </p:txBody>
      </p:sp>
    </p:spTree>
    <p:extLst>
      <p:ext uri="{BB962C8B-B14F-4D97-AF65-F5344CB8AC3E}">
        <p14:creationId xmlns:p14="http://schemas.microsoft.com/office/powerpoint/2010/main" val="373147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48" y="2349387"/>
            <a:ext cx="9085342" cy="1621111"/>
          </a:xfrm>
        </p:spPr>
        <p:txBody>
          <a:bodyPr/>
          <a:lstStyle/>
          <a:p>
            <a:r>
              <a:rPr lang="fr-FR"/>
              <a:t>Modifiez le style du titre</a:t>
            </a:r>
            <a:endParaRPr lang="fr-BE"/>
          </a:p>
        </p:txBody>
      </p:sp>
      <p:sp>
        <p:nvSpPr>
          <p:cNvPr id="3" name="Sous-titr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85E09496-B8F6-490A-9E07-F06F715673C1}" type="datetimeFigureOut">
              <a:rPr lang="fr-BE"/>
              <a:pPr>
                <a:defRPr/>
              </a:pPr>
              <a:t>01-02-22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69E4E3A0-A3D0-482C-AF0A-4FD58B8DD352}" type="slidenum">
              <a:rPr lang="fr-BE"/>
              <a:pPr>
                <a:defRPr/>
              </a:pPr>
              <a:t>‹N°›</a:t>
            </a:fld>
            <a:endParaRPr lang="fr-BE"/>
          </a:p>
        </p:txBody>
      </p:sp>
    </p:spTree>
    <p:extLst>
      <p:ext uri="{BB962C8B-B14F-4D97-AF65-F5344CB8AC3E}">
        <p14:creationId xmlns:p14="http://schemas.microsoft.com/office/powerpoint/2010/main" val="177313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B9C58CC3-92F3-4896-9958-7FEDCC2C9402}" type="datetimeFigureOut">
              <a:rPr lang="fr-BE"/>
              <a:pPr>
                <a:defRPr/>
              </a:pPr>
              <a:t>01-02-22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9D744D0-B2CB-4A11-847C-079340AC43B1}" type="slidenum">
              <a:rPr lang="fr-BE"/>
              <a:pPr>
                <a:defRPr/>
              </a:pPr>
              <a:t>‹N°›</a:t>
            </a:fld>
            <a:endParaRPr lang="fr-BE"/>
          </a:p>
        </p:txBody>
      </p:sp>
    </p:spTree>
    <p:extLst>
      <p:ext uri="{BB962C8B-B14F-4D97-AF65-F5344CB8AC3E}">
        <p14:creationId xmlns:p14="http://schemas.microsoft.com/office/powerpoint/2010/main" val="333596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49262" y="302866"/>
            <a:ext cx="2404944" cy="6452932"/>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534432" y="302866"/>
            <a:ext cx="7036687" cy="645293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3DECDA71-6758-4212-A55D-1A458E9E8D4E}" type="datetimeFigureOut">
              <a:rPr lang="fr-BE"/>
              <a:pPr>
                <a:defRPr/>
              </a:pPr>
              <a:t>01-02-22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A4866B0-9EBB-4D2E-B979-331E5F60737B}" type="slidenum">
              <a:rPr lang="fr-BE"/>
              <a:pPr>
                <a:defRPr/>
              </a:pPr>
              <a:t>‹N°›</a:t>
            </a:fld>
            <a:endParaRPr lang="fr-BE"/>
          </a:p>
        </p:txBody>
      </p:sp>
    </p:spTree>
    <p:extLst>
      <p:ext uri="{BB962C8B-B14F-4D97-AF65-F5344CB8AC3E}">
        <p14:creationId xmlns:p14="http://schemas.microsoft.com/office/powerpoint/2010/main" val="281789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B2881492-8F7B-4E5E-9521-B47835BC3AE4}" type="datetimeFigureOut">
              <a:rPr lang="fr-BE"/>
              <a:pPr>
                <a:defRPr/>
              </a:pPr>
              <a:t>01-02-22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5ED8ADCF-A1BA-4714-B81B-0A822F317C10}" type="slidenum">
              <a:rPr lang="fr-BE"/>
              <a:pPr>
                <a:defRPr/>
              </a:pPr>
              <a:t>‹N°›</a:t>
            </a:fld>
            <a:endParaRPr lang="fr-BE"/>
          </a:p>
        </p:txBody>
      </p:sp>
    </p:spTree>
    <p:extLst>
      <p:ext uri="{BB962C8B-B14F-4D97-AF65-F5344CB8AC3E}">
        <p14:creationId xmlns:p14="http://schemas.microsoft.com/office/powerpoint/2010/main" val="181518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329" y="4859833"/>
            <a:ext cx="9085342" cy="1502066"/>
          </a:xfrm>
        </p:spPr>
        <p:txBody>
          <a:bodyPr anchor="t"/>
          <a:lstStyle>
            <a:lvl1pPr algn="l">
              <a:defRPr sz="4400" b="1" cap="all"/>
            </a:lvl1pPr>
          </a:lstStyle>
          <a:p>
            <a:r>
              <a:rPr lang="fr-FR"/>
              <a:t>Modifiez le style du titre</a:t>
            </a:r>
            <a:endParaRPr lang="fr-BE"/>
          </a:p>
        </p:txBody>
      </p:sp>
      <p:sp>
        <p:nvSpPr>
          <p:cNvPr id="3" name="Espace réservé du texte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53FCFB0-52F5-47CD-B56E-92FDA57D70B6}" type="datetimeFigureOut">
              <a:rPr lang="fr-BE"/>
              <a:pPr>
                <a:defRPr/>
              </a:pPr>
              <a:t>01-02-22</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9975381-9443-4929-BF18-2E95061A04E0}" type="slidenum">
              <a:rPr lang="fr-BE"/>
              <a:pPr>
                <a:defRPr/>
              </a:pPr>
              <a:t>‹N°›</a:t>
            </a:fld>
            <a:endParaRPr lang="fr-BE"/>
          </a:p>
        </p:txBody>
      </p:sp>
    </p:spTree>
    <p:extLst>
      <p:ext uri="{BB962C8B-B14F-4D97-AF65-F5344CB8AC3E}">
        <p14:creationId xmlns:p14="http://schemas.microsoft.com/office/powerpoint/2010/main" val="90791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8A467722-EE60-4A00-B992-4FF35CD34198}" type="datetimeFigureOut">
              <a:rPr lang="fr-BE"/>
              <a:pPr>
                <a:defRPr/>
              </a:pPr>
              <a:t>01-02-22</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52C1E82D-4C4C-4414-A7DC-75C8B925EDA4}" type="slidenum">
              <a:rPr lang="fr-BE"/>
              <a:pPr>
                <a:defRPr/>
              </a:pPr>
              <a:t>‹N°›</a:t>
            </a:fld>
            <a:endParaRPr lang="fr-BE"/>
          </a:p>
        </p:txBody>
      </p:sp>
    </p:spTree>
    <p:extLst>
      <p:ext uri="{BB962C8B-B14F-4D97-AF65-F5344CB8AC3E}">
        <p14:creationId xmlns:p14="http://schemas.microsoft.com/office/powerpoint/2010/main" val="36330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fr-FR"/>
              <a:t>Modifiez les styles du texte du masque</a:t>
            </a:r>
          </a:p>
        </p:txBody>
      </p:sp>
      <p:sp>
        <p:nvSpPr>
          <p:cNvPr id="4" name="Espace réservé du contenu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fr-FR"/>
              <a:t>Modifiez les styles du texte du masque</a:t>
            </a:r>
          </a:p>
        </p:txBody>
      </p:sp>
      <p:sp>
        <p:nvSpPr>
          <p:cNvPr id="6" name="Espace réservé du contenu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C294CBA1-B716-48D8-8291-4F3EB7B6E489}" type="datetimeFigureOut">
              <a:rPr lang="fr-BE"/>
              <a:pPr>
                <a:defRPr/>
              </a:pPr>
              <a:t>01-02-22</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EEE6FD8F-4459-4A35-B402-6A5380DC6074}" type="slidenum">
              <a:rPr lang="fr-BE"/>
              <a:pPr>
                <a:defRPr/>
              </a:pPr>
              <a:t>‹N°›</a:t>
            </a:fld>
            <a:endParaRPr lang="fr-BE"/>
          </a:p>
        </p:txBody>
      </p:sp>
    </p:spTree>
    <p:extLst>
      <p:ext uri="{BB962C8B-B14F-4D97-AF65-F5344CB8AC3E}">
        <p14:creationId xmlns:p14="http://schemas.microsoft.com/office/powerpoint/2010/main" val="104813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1039B178-13F4-471E-9586-49A0A5E54C43}" type="datetimeFigureOut">
              <a:rPr lang="fr-BE"/>
              <a:pPr>
                <a:defRPr/>
              </a:pPr>
              <a:t>01-02-22</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74CBAD53-3128-4027-9516-70DC3EE113E1}" type="slidenum">
              <a:rPr lang="fr-BE"/>
              <a:pPr>
                <a:defRPr/>
              </a:pPr>
              <a:t>‹N°›</a:t>
            </a:fld>
            <a:endParaRPr lang="fr-BE"/>
          </a:p>
        </p:txBody>
      </p:sp>
    </p:spTree>
    <p:extLst>
      <p:ext uri="{BB962C8B-B14F-4D97-AF65-F5344CB8AC3E}">
        <p14:creationId xmlns:p14="http://schemas.microsoft.com/office/powerpoint/2010/main" val="177409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BC156AB-8B1D-421B-BC54-25269687EF3E}" type="datetimeFigureOut">
              <a:rPr lang="fr-BE"/>
              <a:pPr>
                <a:defRPr/>
              </a:pPr>
              <a:t>01-02-22</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D88FF518-2983-4D45-9110-A685CE687BD3}" type="slidenum">
              <a:rPr lang="fr-BE"/>
              <a:pPr>
                <a:defRPr/>
              </a:pPr>
              <a:t>‹N°›</a:t>
            </a:fld>
            <a:endParaRPr lang="fr-BE"/>
          </a:p>
        </p:txBody>
      </p:sp>
    </p:spTree>
    <p:extLst>
      <p:ext uri="{BB962C8B-B14F-4D97-AF65-F5344CB8AC3E}">
        <p14:creationId xmlns:p14="http://schemas.microsoft.com/office/powerpoint/2010/main" val="207066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432" y="301113"/>
            <a:ext cx="3516489" cy="1281483"/>
          </a:xfrm>
        </p:spPr>
        <p:txBody>
          <a:bodyPr anchor="b"/>
          <a:lstStyle>
            <a:lvl1pPr algn="l">
              <a:defRPr sz="2200" b="1"/>
            </a:lvl1pPr>
          </a:lstStyle>
          <a:p>
            <a:r>
              <a:rPr lang="fr-FR"/>
              <a:t>Modifiez le style du titre</a:t>
            </a:r>
            <a:endParaRPr lang="fr-BE"/>
          </a:p>
        </p:txBody>
      </p:sp>
      <p:sp>
        <p:nvSpPr>
          <p:cNvPr id="3" name="Espace réservé du contenu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FC5CB19-DC98-4BC8-AAB0-AA3FE2884B61}" type="datetimeFigureOut">
              <a:rPr lang="fr-BE"/>
              <a:pPr>
                <a:defRPr/>
              </a:pPr>
              <a:t>01-02-22</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01AEBE3-8F04-4D24-B33B-7D8C67C8260D}" type="slidenum">
              <a:rPr lang="fr-BE"/>
              <a:pPr>
                <a:defRPr/>
              </a:pPr>
              <a:t>‹N°›</a:t>
            </a:fld>
            <a:endParaRPr lang="fr-BE"/>
          </a:p>
        </p:txBody>
      </p:sp>
    </p:spTree>
    <p:extLst>
      <p:ext uri="{BB962C8B-B14F-4D97-AF65-F5344CB8AC3E}">
        <p14:creationId xmlns:p14="http://schemas.microsoft.com/office/powerpoint/2010/main" val="32862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047" y="5293995"/>
            <a:ext cx="6413183" cy="624986"/>
          </a:xfrm>
        </p:spPr>
        <p:txBody>
          <a:bodyPr anchor="b"/>
          <a:lstStyle>
            <a:lvl1pPr algn="l">
              <a:defRPr sz="2200" b="1"/>
            </a:lvl1pPr>
          </a:lstStyle>
          <a:p>
            <a:r>
              <a:rPr lang="fr-FR"/>
              <a:t>Modifiez le style du titre</a:t>
            </a:r>
            <a:endParaRPr lang="fr-BE"/>
          </a:p>
        </p:txBody>
      </p:sp>
      <p:sp>
        <p:nvSpPr>
          <p:cNvPr id="3" name="Espace réservé pour une image  2"/>
          <p:cNvSpPr>
            <a:spLocks noGrp="1"/>
          </p:cNvSpPr>
          <p:nvPr>
            <p:ph type="pic" idx="1"/>
          </p:nvPr>
        </p:nvSpPr>
        <p:spPr>
          <a:xfrm>
            <a:off x="2095047" y="675755"/>
            <a:ext cx="6413183" cy="4537710"/>
          </a:xfrm>
        </p:spPr>
        <p:txBody>
          <a:bodyPr rtlCol="0">
            <a:normAutofit/>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endParaRPr lang="fr-BE" noProof="0"/>
          </a:p>
        </p:txBody>
      </p:sp>
      <p:sp>
        <p:nvSpPr>
          <p:cNvPr id="4" name="Espace réservé du texte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082E550-6337-4AE0-9CA5-7E8A35A2169E}" type="datetimeFigureOut">
              <a:rPr lang="fr-BE"/>
              <a:pPr>
                <a:defRPr/>
              </a:pPr>
              <a:t>01-02-22</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A5AADC38-5CE3-4DB2-8467-13F29A35F834}" type="slidenum">
              <a:rPr lang="fr-BE"/>
              <a:pPr>
                <a:defRPr/>
              </a:pPr>
              <a:t>‹N°›</a:t>
            </a:fld>
            <a:endParaRPr lang="fr-BE"/>
          </a:p>
        </p:txBody>
      </p:sp>
    </p:spTree>
    <p:extLst>
      <p:ext uri="{BB962C8B-B14F-4D97-AF65-F5344CB8AC3E}">
        <p14:creationId xmlns:p14="http://schemas.microsoft.com/office/powerpoint/2010/main" val="234364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fr-FR"/>
              <a:t>Modifiez le style du titre</a:t>
            </a:r>
            <a:endParaRPr lang="fr-BE"/>
          </a:p>
        </p:txBody>
      </p:sp>
      <p:sp>
        <p:nvSpPr>
          <p:cNvPr id="1027" name="Espace réservé du texte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534988" y="7010400"/>
            <a:ext cx="2493962" cy="401638"/>
          </a:xfrm>
          <a:prstGeom prst="rect">
            <a:avLst/>
          </a:prstGeom>
        </p:spPr>
        <p:txBody>
          <a:bodyPr vert="horz" wrap="square" lIns="99551" tIns="49775" rIns="99551" bIns="49775" numCol="1" anchor="ctr" anchorCtr="0" compatLnSpc="1">
            <a:prstTxWarp prst="textNoShape">
              <a:avLst/>
            </a:prstTxWarp>
          </a:bodyPr>
          <a:lstStyle>
            <a:lvl1pPr>
              <a:defRPr sz="1300" smtClean="0">
                <a:solidFill>
                  <a:srgbClr val="898989"/>
                </a:solidFill>
              </a:defRPr>
            </a:lvl1pPr>
          </a:lstStyle>
          <a:p>
            <a:pPr>
              <a:defRPr/>
            </a:pPr>
            <a:fld id="{5408F1A8-5FBB-48D9-9196-940109C67410}" type="datetimeFigureOut">
              <a:rPr lang="fr-BE"/>
              <a:pPr>
                <a:defRPr/>
              </a:pPr>
              <a:t>01-02-22</a:t>
            </a:fld>
            <a:endParaRPr lang="fr-BE"/>
          </a:p>
        </p:txBody>
      </p:sp>
      <p:sp>
        <p:nvSpPr>
          <p:cNvPr id="5" name="Espace réservé du pied de page 4"/>
          <p:cNvSpPr>
            <a:spLocks noGrp="1"/>
          </p:cNvSpPr>
          <p:nvPr>
            <p:ph type="ftr" sz="quarter" idx="3"/>
          </p:nvPr>
        </p:nvSpPr>
        <p:spPr>
          <a:xfrm>
            <a:off x="3651250" y="7010400"/>
            <a:ext cx="3386138" cy="401638"/>
          </a:xfrm>
          <a:prstGeom prst="rect">
            <a:avLst/>
          </a:prstGeom>
        </p:spPr>
        <p:txBody>
          <a:bodyPr vert="horz" lIns="99551" tIns="49775" rIns="99551" bIns="49775" rtlCol="0" anchor="ctr"/>
          <a:lstStyle>
            <a:lvl1pPr algn="ctr" fontAlgn="auto">
              <a:spcBef>
                <a:spcPts val="0"/>
              </a:spcBef>
              <a:spcAft>
                <a:spcPts val="0"/>
              </a:spcAft>
              <a:defRPr sz="1300">
                <a:solidFill>
                  <a:schemeClr val="tx1">
                    <a:tint val="75000"/>
                  </a:schemeClr>
                </a:solidFill>
                <a:latin typeface="+mn-lt"/>
                <a:ea typeface="+mn-ea"/>
                <a:cs typeface="+mn-cs"/>
              </a:defRPr>
            </a:lvl1pPr>
          </a:lstStyle>
          <a:p>
            <a:pPr>
              <a:defRPr/>
            </a:pPr>
            <a:endParaRPr lang="fr-BE"/>
          </a:p>
        </p:txBody>
      </p:sp>
      <p:sp>
        <p:nvSpPr>
          <p:cNvPr id="6" name="Espace réservé du numéro de diapositive 5"/>
          <p:cNvSpPr>
            <a:spLocks noGrp="1"/>
          </p:cNvSpPr>
          <p:nvPr>
            <p:ph type="sldNum" sz="quarter" idx="4"/>
          </p:nvPr>
        </p:nvSpPr>
        <p:spPr>
          <a:xfrm>
            <a:off x="7659688" y="7010400"/>
            <a:ext cx="2493962" cy="401638"/>
          </a:xfrm>
          <a:prstGeom prst="rect">
            <a:avLst/>
          </a:prstGeom>
        </p:spPr>
        <p:txBody>
          <a:bodyPr vert="horz" wrap="square" lIns="99551" tIns="49775" rIns="99551" bIns="49775" numCol="1" anchor="ctr" anchorCtr="0" compatLnSpc="1">
            <a:prstTxWarp prst="textNoShape">
              <a:avLst/>
            </a:prstTxWarp>
          </a:bodyPr>
          <a:lstStyle>
            <a:lvl1pPr algn="r">
              <a:defRPr sz="1300" smtClean="0">
                <a:solidFill>
                  <a:srgbClr val="898989"/>
                </a:solidFill>
              </a:defRPr>
            </a:lvl1pPr>
          </a:lstStyle>
          <a:p>
            <a:pPr>
              <a:defRPr/>
            </a:pPr>
            <a:fld id="{1419E76A-C929-48B6-809F-D6A951DB6FEE}"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800" kern="1200">
          <a:solidFill>
            <a:schemeClr val="tx1"/>
          </a:solidFill>
          <a:latin typeface="+mj-lt"/>
          <a:ea typeface="ヒラギノ角ゴ Pro W3" charset="0"/>
          <a:cs typeface="ヒラギノ角ゴ Pro W3" charset="0"/>
        </a:defRPr>
      </a:lvl1pPr>
      <a:lvl2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2pPr>
      <a:lvl3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3pPr>
      <a:lvl4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4pPr>
      <a:lvl5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5pPr>
      <a:lvl6pPr marL="497754" algn="ctr" rtl="0" fontAlgn="base">
        <a:spcBef>
          <a:spcPct val="0"/>
        </a:spcBef>
        <a:spcAft>
          <a:spcPct val="0"/>
        </a:spcAft>
        <a:defRPr sz="4800">
          <a:solidFill>
            <a:schemeClr val="tx1"/>
          </a:solidFill>
          <a:latin typeface="Calibri" charset="0"/>
          <a:ea typeface="ヒラギノ角ゴ Pro W3" charset="0"/>
          <a:cs typeface="ヒラギノ角ゴ Pro W3" charset="0"/>
        </a:defRPr>
      </a:lvl6pPr>
      <a:lvl7pPr marL="995507" algn="ctr" rtl="0" fontAlgn="base">
        <a:spcBef>
          <a:spcPct val="0"/>
        </a:spcBef>
        <a:spcAft>
          <a:spcPct val="0"/>
        </a:spcAft>
        <a:defRPr sz="4800">
          <a:solidFill>
            <a:schemeClr val="tx1"/>
          </a:solidFill>
          <a:latin typeface="Calibri" charset="0"/>
          <a:ea typeface="ヒラギノ角ゴ Pro W3" charset="0"/>
          <a:cs typeface="ヒラギノ角ゴ Pro W3" charset="0"/>
        </a:defRPr>
      </a:lvl7pPr>
      <a:lvl8pPr marL="1493261" algn="ctr" rtl="0" fontAlgn="base">
        <a:spcBef>
          <a:spcPct val="0"/>
        </a:spcBef>
        <a:spcAft>
          <a:spcPct val="0"/>
        </a:spcAft>
        <a:defRPr sz="4800">
          <a:solidFill>
            <a:schemeClr val="tx1"/>
          </a:solidFill>
          <a:latin typeface="Calibri" charset="0"/>
          <a:ea typeface="ヒラギノ角ゴ Pro W3" charset="0"/>
          <a:cs typeface="ヒラギノ角ゴ Pro W3" charset="0"/>
        </a:defRPr>
      </a:lvl8pPr>
      <a:lvl9pPr marL="1991015" algn="ctr" rtl="0" fontAlgn="base">
        <a:spcBef>
          <a:spcPct val="0"/>
        </a:spcBef>
        <a:spcAft>
          <a:spcPct val="0"/>
        </a:spcAft>
        <a:defRPr sz="4800">
          <a:solidFill>
            <a:schemeClr val="tx1"/>
          </a:solidFill>
          <a:latin typeface="Calibri" charset="0"/>
          <a:ea typeface="ヒラギノ角ゴ Pro W3" charset="0"/>
          <a:cs typeface="ヒラギノ角ゴ Pro W3" charset="0"/>
        </a:defRPr>
      </a:lvl9pPr>
    </p:titleStyle>
    <p:bodyStyle>
      <a:lvl1pPr marL="373063" indent="-373063" algn="l" rtl="0" eaLnBrk="0" fontAlgn="base" hangingPunct="0">
        <a:spcBef>
          <a:spcPct val="20000"/>
        </a:spcBef>
        <a:spcAft>
          <a:spcPct val="0"/>
        </a:spcAft>
        <a:buFont typeface="Arial" pitchFamily="34" charset="0"/>
        <a:buChar char="•"/>
        <a:defRPr sz="3500" kern="1200">
          <a:solidFill>
            <a:schemeClr val="tx1"/>
          </a:solidFill>
          <a:latin typeface="+mn-lt"/>
          <a:ea typeface="ヒラギノ角ゴ Pro W3" charset="0"/>
          <a:cs typeface="ヒラギノ角ゴ Pro W3" charset="0"/>
        </a:defRPr>
      </a:lvl1pPr>
      <a:lvl2pPr marL="808038" indent="-309563" algn="l" rtl="0" eaLnBrk="0" fontAlgn="base" hangingPunct="0">
        <a:spcBef>
          <a:spcPct val="20000"/>
        </a:spcBef>
        <a:spcAft>
          <a:spcPct val="0"/>
        </a:spcAft>
        <a:buFont typeface="Arial" pitchFamily="34" charset="0"/>
        <a:buChar char="–"/>
        <a:defRPr sz="3000" kern="1200">
          <a:solidFill>
            <a:schemeClr val="tx1"/>
          </a:solidFill>
          <a:latin typeface="+mn-lt"/>
          <a:ea typeface="ヒラギノ角ゴ Pro W3" charset="0"/>
          <a:cs typeface="+mn-cs"/>
        </a:defRPr>
      </a:lvl2pPr>
      <a:lvl3pPr marL="1243013" indent="-247650" algn="l" rtl="0" eaLnBrk="0" fontAlgn="base" hangingPunct="0">
        <a:spcBef>
          <a:spcPct val="20000"/>
        </a:spcBef>
        <a:spcAft>
          <a:spcPct val="0"/>
        </a:spcAft>
        <a:buFont typeface="Arial" pitchFamily="34" charset="0"/>
        <a:buChar char="•"/>
        <a:defRPr sz="2600" kern="1200">
          <a:solidFill>
            <a:schemeClr val="tx1"/>
          </a:solidFill>
          <a:latin typeface="+mn-lt"/>
          <a:ea typeface="ヒラギノ角ゴ Pro W3" charset="0"/>
          <a:cs typeface="+mn-cs"/>
        </a:defRPr>
      </a:lvl3pPr>
      <a:lvl4pPr marL="1741488" indent="-247650" algn="l"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0"/>
          <a:cs typeface="+mn-cs"/>
        </a:defRPr>
      </a:lvl4pPr>
      <a:lvl5pPr marL="2238375" indent="-247650" algn="l" rtl="0" eaLnBrk="0" fontAlgn="base" hangingPunct="0">
        <a:spcBef>
          <a:spcPct val="20000"/>
        </a:spcBef>
        <a:spcAft>
          <a:spcPct val="0"/>
        </a:spcAft>
        <a:buFont typeface="Arial" pitchFamily="34" charset="0"/>
        <a:buChar char="»"/>
        <a:defRPr sz="2200" kern="1200">
          <a:solidFill>
            <a:schemeClr val="tx1"/>
          </a:solidFill>
          <a:latin typeface="+mn-lt"/>
          <a:ea typeface="ヒラギノ角ゴ Pro W3" charset="0"/>
          <a:cs typeface="+mn-cs"/>
        </a:defRPr>
      </a:lvl5pPr>
      <a:lvl6pPr marL="2737645"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399"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152"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0906"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mailto:info@eucrof.e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png"/><Relationship Id="rId7" Type="http://schemas.openxmlformats.org/officeDocument/2006/relationships/hyperlink" Target="mailto:MalouvierAlexandre@prah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Dropbox\Onirys\Eucrof - Supports 01\Logo\eucrof-v1.2.png"/>
          <p:cNvPicPr>
            <a:picLocks noChangeAspect="1" noChangeArrowheads="1"/>
          </p:cNvPicPr>
          <p:nvPr/>
        </p:nvPicPr>
        <p:blipFill>
          <a:blip r:embed="rId3" cstate="print">
            <a:clrChange>
              <a:clrFrom>
                <a:srgbClr val="27215B">
                  <a:alpha val="80784"/>
                </a:srgbClr>
              </a:clrFrom>
              <a:clrTo>
                <a:srgbClr val="27215B">
                  <a:alpha val="0"/>
                </a:srgbClr>
              </a:clrTo>
            </a:clrChange>
            <a:extLst>
              <a:ext uri="{28A0092B-C50C-407E-A947-70E740481C1C}">
                <a14:useLocalDpi xmlns:a14="http://schemas.microsoft.com/office/drawing/2010/main" val="0"/>
              </a:ext>
            </a:extLst>
          </a:blip>
          <a:srcRect/>
          <a:stretch>
            <a:fillRect/>
          </a:stretch>
        </p:blipFill>
        <p:spPr bwMode="auto">
          <a:xfrm>
            <a:off x="6498630" y="1390650"/>
            <a:ext cx="28781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257378" y="2797062"/>
            <a:ext cx="5343525" cy="716075"/>
          </a:xfrm>
          <a:prstGeom prst="rect">
            <a:avLst/>
          </a:prstGeom>
          <a:noFill/>
        </p:spPr>
        <p:txBody>
          <a:bodyPr lIns="99551" tIns="49775" rIns="99551" bIns="49775">
            <a:spAutoFit/>
          </a:bodyPr>
          <a:lstStyle/>
          <a:p>
            <a:pPr algn="ctr" fontAlgn="auto">
              <a:spcBef>
                <a:spcPts val="0"/>
              </a:spcBef>
              <a:spcAft>
                <a:spcPts val="0"/>
              </a:spcAft>
              <a:defRPr/>
            </a:pPr>
            <a:r>
              <a:rPr lang="en-US" sz="2000" b="1" dirty="0">
                <a:solidFill>
                  <a:schemeClr val="tx1">
                    <a:lumMod val="65000"/>
                    <a:lumOff val="35000"/>
                  </a:schemeClr>
                </a:solidFill>
                <a:latin typeface="+mn-lt"/>
                <a:ea typeface="+mn-ea"/>
              </a:rPr>
              <a:t>Real-World Data &amp; Digital Health</a:t>
            </a:r>
            <a:br>
              <a:rPr lang="en-US" sz="2000" b="1" dirty="0">
                <a:solidFill>
                  <a:schemeClr val="tx1">
                    <a:lumMod val="65000"/>
                    <a:lumOff val="35000"/>
                  </a:schemeClr>
                </a:solidFill>
                <a:latin typeface="+mn-lt"/>
                <a:ea typeface="+mn-ea"/>
              </a:rPr>
            </a:br>
            <a:r>
              <a:rPr lang="en-US" sz="2000" b="1" dirty="0">
                <a:solidFill>
                  <a:schemeClr val="tx1">
                    <a:lumMod val="65000"/>
                    <a:lumOff val="35000"/>
                  </a:schemeClr>
                </a:solidFill>
                <a:latin typeface="+mn-lt"/>
                <a:ea typeface="+mn-ea"/>
              </a:rPr>
              <a:t> Working Group</a:t>
            </a:r>
          </a:p>
        </p:txBody>
      </p:sp>
      <p:pic>
        <p:nvPicPr>
          <p:cNvPr id="2054" name="Picture 4" descr="arc"/>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6845338">
            <a:off x="5776913" y="-193675"/>
            <a:ext cx="685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C:\Dropbox\Onirys\Eucrof - Supports 01\Logo\eucrof-v1.2.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72467" y="423838"/>
            <a:ext cx="1400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 descr="2-line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50636">
            <a:off x="377031" y="-419893"/>
            <a:ext cx="48577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Image 1" descr="qrcode-web-eucrof.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1597" y="6488710"/>
            <a:ext cx="931863"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xmlns="" id="{970B3633-5898-41F3-991B-B6C8E6E9B26E}"/>
              </a:ext>
            </a:extLst>
          </p:cNvPr>
          <p:cNvSpPr/>
          <p:nvPr/>
        </p:nvSpPr>
        <p:spPr>
          <a:xfrm>
            <a:off x="0" y="1161784"/>
            <a:ext cx="5345113" cy="531409"/>
          </a:xfrm>
          <a:prstGeom prst="rect">
            <a:avLst/>
          </a:prstGeom>
        </p:spPr>
        <p:txBody>
          <a:bodyPr lIns="99551" tIns="49775" rIns="99551" bIns="49775">
            <a:spAutoFit/>
          </a:bodyPr>
          <a:lstStyle/>
          <a:p>
            <a:pPr algn="ctr" eaLnBrk="1" fontAlgn="auto" hangingPunct="1">
              <a:spcBef>
                <a:spcPts val="0"/>
              </a:spcBef>
              <a:spcAft>
                <a:spcPts val="0"/>
              </a:spcAft>
              <a:defRPr/>
            </a:pPr>
            <a:r>
              <a:rPr lang="it-IT" sz="1600" dirty="0">
                <a:solidFill>
                  <a:srgbClr val="002060"/>
                </a:solidFill>
                <a:latin typeface="+mn-lt"/>
                <a:ea typeface="+mn-ea"/>
                <a:cs typeface="+mn-cs"/>
              </a:rPr>
              <a:t>Real-World Data &amp; Digital Health</a:t>
            </a:r>
          </a:p>
          <a:p>
            <a:pPr algn="ctr" eaLnBrk="1" fontAlgn="auto" hangingPunct="1">
              <a:spcBef>
                <a:spcPts val="0"/>
              </a:spcBef>
              <a:spcAft>
                <a:spcPts val="0"/>
              </a:spcAft>
              <a:defRPr/>
            </a:pPr>
            <a:endParaRPr lang="it-IT" sz="1200" dirty="0">
              <a:solidFill>
                <a:srgbClr val="002060"/>
              </a:solidFill>
              <a:latin typeface="+mn-lt"/>
              <a:ea typeface="+mn-ea"/>
              <a:cs typeface="+mn-cs"/>
            </a:endParaRPr>
          </a:p>
        </p:txBody>
      </p:sp>
      <p:sp>
        <p:nvSpPr>
          <p:cNvPr id="10" name="Rectangle 6">
            <a:extLst>
              <a:ext uri="{FF2B5EF4-FFF2-40B4-BE49-F238E27FC236}">
                <a16:creationId xmlns:a16="http://schemas.microsoft.com/office/drawing/2014/main" xmlns="" id="{EB134019-D8F4-4AD2-9691-A7757A3ECEA3}"/>
              </a:ext>
            </a:extLst>
          </p:cNvPr>
          <p:cNvSpPr/>
          <p:nvPr/>
        </p:nvSpPr>
        <p:spPr>
          <a:xfrm>
            <a:off x="1304007" y="1738832"/>
            <a:ext cx="3040857" cy="3593786"/>
          </a:xfrm>
          <a:prstGeom prst="rect">
            <a:avLst/>
          </a:prstGeom>
        </p:spPr>
        <p:txBody>
          <a:bodyPr wrap="square" lIns="99551" tIns="49775" rIns="99551" bIns="49775">
            <a:spAutoFit/>
          </a:bodyPr>
          <a:lstStyle/>
          <a:p>
            <a:pPr algn="ctr" eaLnBrk="1" fontAlgn="auto" hangingPunct="1">
              <a:spcBef>
                <a:spcPts val="0"/>
              </a:spcBef>
              <a:spcAft>
                <a:spcPts val="0"/>
              </a:spcAft>
              <a:defRPr/>
            </a:pPr>
            <a:r>
              <a:rPr lang="it-IT" sz="1200" b="1" dirty="0" err="1">
                <a:solidFill>
                  <a:schemeClr val="tx1">
                    <a:lumMod val="75000"/>
                    <a:lumOff val="25000"/>
                  </a:schemeClr>
                </a:solidFill>
                <a:latin typeface="+mn-lt"/>
                <a:ea typeface="+mn-ea"/>
                <a:cs typeface="+mn-cs"/>
              </a:rPr>
              <a:t>Members</a:t>
            </a:r>
            <a:endParaRPr lang="it-IT" sz="1200" dirty="0">
              <a:solidFill>
                <a:schemeClr val="tx1">
                  <a:lumMod val="75000"/>
                  <a:lumOff val="25000"/>
                </a:schemeClr>
              </a:solidFill>
              <a:latin typeface="+mn-lt"/>
              <a:ea typeface="+mn-ea"/>
              <a:cs typeface="+mn-cs"/>
            </a:endParaRPr>
          </a:p>
          <a:p>
            <a:pPr algn="ctr" eaLnBrk="1" fontAlgn="auto" hangingPunct="1">
              <a:spcBef>
                <a:spcPts val="0"/>
              </a:spcBef>
              <a:spcAft>
                <a:spcPts val="0"/>
              </a:spcAft>
              <a:defRPr/>
            </a:pPr>
            <a:endParaRPr lang="it-IT" sz="12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200" dirty="0">
                <a:solidFill>
                  <a:schemeClr val="tx1">
                    <a:lumMod val="75000"/>
                    <a:lumOff val="25000"/>
                  </a:schemeClr>
                </a:solidFill>
                <a:latin typeface="+mn-lt"/>
                <a:ea typeface="+mn-ea"/>
              </a:rPr>
              <a:t> Alexandre Malouvier (Chair, France</a:t>
            </a:r>
            <a:r>
              <a:rPr lang="it-IT" sz="1200" dirty="0" smtClean="0">
                <a:solidFill>
                  <a:schemeClr val="tx1">
                    <a:lumMod val="75000"/>
                    <a:lumOff val="25000"/>
                  </a:schemeClr>
                </a:solidFill>
                <a:latin typeface="+mn-lt"/>
                <a:ea typeface="+mn-ea"/>
              </a:rPr>
              <a:t>)</a:t>
            </a:r>
          </a:p>
          <a:p>
            <a:pPr algn="ctr" fontAlgn="auto">
              <a:spcBef>
                <a:spcPts val="0"/>
              </a:spcBef>
              <a:spcAft>
                <a:spcPts val="0"/>
              </a:spcAft>
              <a:defRPr/>
            </a:pPr>
            <a:r>
              <a:rPr lang="it-IT" sz="1200" dirty="0">
                <a:solidFill>
                  <a:schemeClr val="tx1">
                    <a:lumMod val="75000"/>
                    <a:lumOff val="25000"/>
                  </a:schemeClr>
                </a:solidFill>
              </a:rPr>
              <a:t>Denis Comet </a:t>
            </a:r>
            <a:r>
              <a:rPr lang="it-IT" sz="1200" dirty="0" smtClean="0">
                <a:solidFill>
                  <a:schemeClr val="tx1">
                    <a:lumMod val="75000"/>
                    <a:lumOff val="25000"/>
                  </a:schemeClr>
                </a:solidFill>
              </a:rPr>
              <a:t>(Co-Chair, France)</a:t>
            </a:r>
            <a:endParaRPr lang="it-IT" sz="1200" dirty="0">
              <a:solidFill>
                <a:schemeClr val="tx1">
                  <a:lumMod val="75000"/>
                  <a:lumOff val="25000"/>
                </a:schemeClr>
              </a:solidFill>
              <a:latin typeface="+mn-lt"/>
              <a:ea typeface="+mn-ea"/>
            </a:endParaRPr>
          </a:p>
          <a:p>
            <a:pPr algn="ctr" eaLnBrk="1" fontAlgn="auto" hangingPunct="1">
              <a:spcBef>
                <a:spcPts val="0"/>
              </a:spcBef>
              <a:spcAft>
                <a:spcPts val="0"/>
              </a:spcAft>
              <a:defRPr/>
            </a:pPr>
            <a:r>
              <a:rPr lang="it-IT" sz="1200" dirty="0">
                <a:solidFill>
                  <a:schemeClr val="tx1">
                    <a:lumMod val="75000"/>
                    <a:lumOff val="25000"/>
                  </a:schemeClr>
                </a:solidFill>
                <a:latin typeface="+mn-lt"/>
                <a:ea typeface="+mn-ea"/>
              </a:rPr>
              <a:t>Sarah Beeby (UK)</a:t>
            </a:r>
          </a:p>
          <a:p>
            <a:pPr algn="ctr" eaLnBrk="1" fontAlgn="auto" hangingPunct="1">
              <a:spcBef>
                <a:spcPts val="0"/>
              </a:spcBef>
              <a:spcAft>
                <a:spcPts val="0"/>
              </a:spcAft>
              <a:defRPr/>
            </a:pPr>
            <a:r>
              <a:rPr lang="it-IT" sz="1200" dirty="0" smtClean="0">
                <a:solidFill>
                  <a:schemeClr val="tx1">
                    <a:lumMod val="75000"/>
                    <a:lumOff val="25000"/>
                  </a:schemeClr>
                </a:solidFill>
                <a:latin typeface="+mn-lt"/>
                <a:ea typeface="+mn-ea"/>
              </a:rPr>
              <a:t>Liliana </a:t>
            </a:r>
            <a:r>
              <a:rPr lang="it-IT" sz="1200" dirty="0">
                <a:solidFill>
                  <a:schemeClr val="tx1">
                    <a:lumMod val="75000"/>
                    <a:lumOff val="25000"/>
                  </a:schemeClr>
                </a:solidFill>
                <a:latin typeface="+mn-lt"/>
                <a:ea typeface="+mn-ea"/>
              </a:rPr>
              <a:t>Cunha (Portugal)</a:t>
            </a:r>
          </a:p>
          <a:p>
            <a:pPr algn="ctr" eaLnBrk="1" fontAlgn="auto" hangingPunct="1">
              <a:spcBef>
                <a:spcPts val="0"/>
              </a:spcBef>
              <a:spcAft>
                <a:spcPts val="0"/>
              </a:spcAft>
              <a:defRPr/>
            </a:pPr>
            <a:r>
              <a:rPr lang="it-IT" sz="1200" dirty="0">
                <a:solidFill>
                  <a:schemeClr val="tx1">
                    <a:lumMod val="75000"/>
                    <a:lumOff val="25000"/>
                  </a:schemeClr>
                </a:solidFill>
                <a:latin typeface="+mn-lt"/>
                <a:ea typeface="+mn-ea"/>
              </a:rPr>
              <a:t>Remi Gauchoux (France)</a:t>
            </a:r>
          </a:p>
          <a:p>
            <a:pPr algn="ctr" eaLnBrk="1" fontAlgn="auto" hangingPunct="1">
              <a:spcBef>
                <a:spcPts val="0"/>
              </a:spcBef>
              <a:spcAft>
                <a:spcPts val="0"/>
              </a:spcAft>
              <a:defRPr/>
            </a:pPr>
            <a:r>
              <a:rPr lang="it-IT" sz="1200" dirty="0">
                <a:solidFill>
                  <a:schemeClr val="tx1">
                    <a:lumMod val="75000"/>
                    <a:lumOff val="25000"/>
                  </a:schemeClr>
                </a:solidFill>
                <a:latin typeface="+mn-lt"/>
                <a:ea typeface="+mn-ea"/>
              </a:rPr>
              <a:t>Rhian Kiely (UK)</a:t>
            </a:r>
          </a:p>
          <a:p>
            <a:pPr algn="ctr" eaLnBrk="1" fontAlgn="auto" hangingPunct="1">
              <a:spcBef>
                <a:spcPts val="0"/>
              </a:spcBef>
              <a:spcAft>
                <a:spcPts val="0"/>
              </a:spcAft>
              <a:defRPr/>
            </a:pPr>
            <a:r>
              <a:rPr lang="it-IT" sz="1200" dirty="0">
                <a:solidFill>
                  <a:schemeClr val="tx1">
                    <a:lumMod val="75000"/>
                    <a:lumOff val="25000"/>
                  </a:schemeClr>
                </a:solidFill>
                <a:latin typeface="+mn-lt"/>
                <a:ea typeface="+mn-ea"/>
              </a:rPr>
              <a:t>Sonja Kroep (Netherlands)</a:t>
            </a:r>
          </a:p>
          <a:p>
            <a:pPr algn="ctr" eaLnBrk="1" fontAlgn="auto" hangingPunct="1">
              <a:spcBef>
                <a:spcPts val="0"/>
              </a:spcBef>
              <a:spcAft>
                <a:spcPts val="0"/>
              </a:spcAft>
              <a:defRPr/>
            </a:pPr>
            <a:r>
              <a:rPr lang="it-IT" sz="1200" dirty="0">
                <a:solidFill>
                  <a:schemeClr val="tx1">
                    <a:lumMod val="75000"/>
                    <a:lumOff val="25000"/>
                  </a:schemeClr>
                </a:solidFill>
                <a:latin typeface="+mn-lt"/>
                <a:ea typeface="+mn-ea"/>
              </a:rPr>
              <a:t>Sofoklis Kyriazakos (Belgium)</a:t>
            </a:r>
          </a:p>
          <a:p>
            <a:pPr algn="ctr" eaLnBrk="1" fontAlgn="auto" hangingPunct="1">
              <a:spcBef>
                <a:spcPts val="0"/>
              </a:spcBef>
              <a:spcAft>
                <a:spcPts val="0"/>
              </a:spcAft>
              <a:defRPr/>
            </a:pPr>
            <a:r>
              <a:rPr lang="it-IT" sz="1200" dirty="0">
                <a:solidFill>
                  <a:schemeClr val="tx1">
                    <a:lumMod val="75000"/>
                    <a:lumOff val="25000"/>
                  </a:schemeClr>
                </a:solidFill>
              </a:rPr>
              <a:t>Kliari Liakou (Greece)</a:t>
            </a:r>
          </a:p>
          <a:p>
            <a:pPr algn="ctr" eaLnBrk="1" fontAlgn="auto" hangingPunct="1">
              <a:spcBef>
                <a:spcPts val="0"/>
              </a:spcBef>
              <a:spcAft>
                <a:spcPts val="0"/>
              </a:spcAft>
              <a:defRPr/>
            </a:pPr>
            <a:r>
              <a:rPr lang="it-IT" sz="1200" dirty="0">
                <a:solidFill>
                  <a:schemeClr val="tx1">
                    <a:lumMod val="75000"/>
                    <a:lumOff val="25000"/>
                  </a:schemeClr>
                </a:solidFill>
              </a:rPr>
              <a:t>Berk Özdemir (Turkey)</a:t>
            </a:r>
          </a:p>
          <a:p>
            <a:pPr algn="ctr" eaLnBrk="1" fontAlgn="auto" hangingPunct="1">
              <a:spcBef>
                <a:spcPts val="0"/>
              </a:spcBef>
              <a:spcAft>
                <a:spcPts val="0"/>
              </a:spcAft>
              <a:defRPr/>
            </a:pPr>
            <a:r>
              <a:rPr lang="it-IT" sz="1200" dirty="0">
                <a:solidFill>
                  <a:schemeClr val="tx1">
                    <a:lumMod val="75000"/>
                    <a:lumOff val="25000"/>
                  </a:schemeClr>
                </a:solidFill>
              </a:rPr>
              <a:t>Dana Perotti (USA)</a:t>
            </a:r>
          </a:p>
          <a:p>
            <a:pPr algn="ctr" eaLnBrk="1" fontAlgn="auto" hangingPunct="1">
              <a:spcBef>
                <a:spcPts val="0"/>
              </a:spcBef>
              <a:spcAft>
                <a:spcPts val="0"/>
              </a:spcAft>
              <a:defRPr/>
            </a:pPr>
            <a:r>
              <a:rPr lang="it-IT" sz="1200" dirty="0">
                <a:solidFill>
                  <a:schemeClr val="tx1">
                    <a:lumMod val="75000"/>
                    <a:lumOff val="25000"/>
                  </a:schemeClr>
                </a:solidFill>
              </a:rPr>
              <a:t>Nawa Qizilbash (UK/Spain)</a:t>
            </a:r>
          </a:p>
          <a:p>
            <a:pPr algn="ctr" eaLnBrk="1" fontAlgn="auto" hangingPunct="1">
              <a:spcBef>
                <a:spcPts val="0"/>
              </a:spcBef>
              <a:spcAft>
                <a:spcPts val="0"/>
              </a:spcAft>
              <a:defRPr/>
            </a:pPr>
            <a:r>
              <a:rPr lang="it-IT" sz="1200" dirty="0">
                <a:solidFill>
                  <a:schemeClr val="tx1">
                    <a:lumMod val="75000"/>
                    <a:lumOff val="25000"/>
                  </a:schemeClr>
                </a:solidFill>
              </a:rPr>
              <a:t>Giuseppe Recchia (Italy)</a:t>
            </a:r>
          </a:p>
          <a:p>
            <a:pPr algn="ctr" eaLnBrk="1" fontAlgn="auto" hangingPunct="1">
              <a:spcBef>
                <a:spcPts val="0"/>
              </a:spcBef>
              <a:spcAft>
                <a:spcPts val="0"/>
              </a:spcAft>
              <a:defRPr/>
            </a:pPr>
            <a:r>
              <a:rPr lang="it-IT" sz="1200" dirty="0">
                <a:solidFill>
                  <a:schemeClr val="tx1">
                    <a:lumMod val="75000"/>
                    <a:lumOff val="25000"/>
                  </a:schemeClr>
                </a:solidFill>
              </a:rPr>
              <a:t>Berber Snoeijer (Netherlands)</a:t>
            </a:r>
          </a:p>
          <a:p>
            <a:pPr algn="ctr" eaLnBrk="1" fontAlgn="auto" hangingPunct="1">
              <a:spcBef>
                <a:spcPts val="0"/>
              </a:spcBef>
              <a:spcAft>
                <a:spcPts val="0"/>
              </a:spcAft>
              <a:defRPr/>
            </a:pPr>
            <a:r>
              <a:rPr lang="it-IT" sz="1200" dirty="0">
                <a:solidFill>
                  <a:schemeClr val="tx1">
                    <a:lumMod val="75000"/>
                    <a:lumOff val="25000"/>
                  </a:schemeClr>
                </a:solidFill>
              </a:rPr>
              <a:t>Dana Vankova (Czech Republic)</a:t>
            </a:r>
          </a:p>
          <a:p>
            <a:pPr algn="ctr" eaLnBrk="1" fontAlgn="auto" hangingPunct="1">
              <a:spcBef>
                <a:spcPts val="0"/>
              </a:spcBef>
              <a:spcAft>
                <a:spcPts val="0"/>
              </a:spcAft>
              <a:defRPr/>
            </a:pPr>
            <a:r>
              <a:rPr lang="it-IT" sz="1200" dirty="0">
                <a:solidFill>
                  <a:schemeClr val="tx1">
                    <a:lumMod val="75000"/>
                    <a:lumOff val="25000"/>
                  </a:schemeClr>
                </a:solidFill>
              </a:rPr>
              <a:t>Ophélie Wilczynski (France)</a:t>
            </a:r>
          </a:p>
          <a:p>
            <a:pPr algn="ctr" eaLnBrk="1" fontAlgn="auto" hangingPunct="1">
              <a:spcBef>
                <a:spcPts val="0"/>
              </a:spcBef>
              <a:spcAft>
                <a:spcPts val="0"/>
              </a:spcAft>
              <a:defRPr/>
            </a:pPr>
            <a:endParaRPr lang="it-IT" sz="1100" dirty="0">
              <a:solidFill>
                <a:schemeClr val="tx1">
                  <a:lumMod val="75000"/>
                  <a:lumOff val="25000"/>
                </a:schemeClr>
              </a:solidFill>
              <a:latin typeface="+mn-lt"/>
              <a:ea typeface="+mn-ea"/>
            </a:endParaRPr>
          </a:p>
        </p:txBody>
      </p:sp>
      <p:pic>
        <p:nvPicPr>
          <p:cNvPr id="12" name="Image 1">
            <a:extLst>
              <a:ext uri="{FF2B5EF4-FFF2-40B4-BE49-F238E27FC236}">
                <a16:creationId xmlns:a16="http://schemas.microsoft.com/office/drawing/2014/main" xmlns="" id="{8CF29BE7-255F-714D-9B7B-9CB0D4E52A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208415" y="4141465"/>
            <a:ext cx="4168934" cy="1840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tangolo 1">
            <a:extLst>
              <a:ext uri="{FF2B5EF4-FFF2-40B4-BE49-F238E27FC236}">
                <a16:creationId xmlns:a16="http://schemas.microsoft.com/office/drawing/2014/main" xmlns="" id="{74534280-F941-3A4E-8083-9B5851AEAC9B}"/>
              </a:ext>
            </a:extLst>
          </p:cNvPr>
          <p:cNvSpPr/>
          <p:nvPr/>
        </p:nvSpPr>
        <p:spPr>
          <a:xfrm>
            <a:off x="303759" y="5293593"/>
            <a:ext cx="5041354" cy="938719"/>
          </a:xfrm>
          <a:prstGeom prst="rect">
            <a:avLst/>
          </a:prstGeom>
        </p:spPr>
        <p:txBody>
          <a:bodyPr wrap="square">
            <a:spAutoFit/>
          </a:bodyPr>
          <a:lstStyle/>
          <a:p>
            <a:pPr algn="ctr" eaLnBrk="1" fontAlgn="auto" hangingPunct="1">
              <a:spcBef>
                <a:spcPts val="0"/>
              </a:spcBef>
              <a:spcAft>
                <a:spcPts val="0"/>
              </a:spcAft>
              <a:defRPr/>
            </a:pPr>
            <a:endParaRPr lang="it-IT" sz="1100" b="1" dirty="0">
              <a:solidFill>
                <a:schemeClr val="tx1">
                  <a:lumMod val="75000"/>
                  <a:lumOff val="25000"/>
                </a:schemeClr>
              </a:solidFill>
            </a:endParaRPr>
          </a:p>
          <a:p>
            <a:pPr algn="ctr" fontAlgn="auto">
              <a:spcBef>
                <a:spcPts val="0"/>
              </a:spcBef>
              <a:spcAft>
                <a:spcPts val="0"/>
              </a:spcAft>
              <a:defRPr/>
            </a:pPr>
            <a:r>
              <a:rPr lang="it-IT" sz="1100" dirty="0">
                <a:solidFill>
                  <a:schemeClr val="tx1">
                    <a:lumMod val="75000"/>
                    <a:lumOff val="25000"/>
                  </a:schemeClr>
                </a:solidFill>
              </a:rPr>
              <a:t>EUCROF </a:t>
            </a:r>
            <a:r>
              <a:rPr lang="it-IT" sz="1100" dirty="0" err="1">
                <a:solidFill>
                  <a:schemeClr val="tx1">
                    <a:lumMod val="75000"/>
                    <a:lumOff val="25000"/>
                  </a:schemeClr>
                </a:solidFill>
              </a:rPr>
              <a:t>secretariaat</a:t>
            </a:r>
            <a:r>
              <a:rPr lang="it-IT" sz="1100" dirty="0">
                <a:solidFill>
                  <a:schemeClr val="tx1">
                    <a:lumMod val="75000"/>
                    <a:lumOff val="25000"/>
                  </a:schemeClr>
                </a:solidFill>
              </a:rPr>
              <a:t>, p/a </a:t>
            </a:r>
            <a:r>
              <a:rPr lang="it-IT" sz="1100" dirty="0" err="1">
                <a:solidFill>
                  <a:schemeClr val="tx1">
                    <a:lumMod val="75000"/>
                    <a:lumOff val="25000"/>
                  </a:schemeClr>
                </a:solidFill>
              </a:rPr>
              <a:t>GroenHoed</a:t>
            </a:r>
            <a:r>
              <a:rPr lang="it-IT" sz="1100" dirty="0">
                <a:solidFill>
                  <a:schemeClr val="tx1">
                    <a:lumMod val="75000"/>
                    <a:lumOff val="25000"/>
                  </a:schemeClr>
                </a:solidFill>
              </a:rPr>
              <a:t>, </a:t>
            </a:r>
            <a:r>
              <a:rPr lang="it-IT" sz="1100" dirty="0" err="1">
                <a:solidFill>
                  <a:schemeClr val="tx1">
                    <a:lumMod val="75000"/>
                    <a:lumOff val="25000"/>
                  </a:schemeClr>
                </a:solidFill>
              </a:rPr>
              <a:t>Pelmolenlaan</a:t>
            </a:r>
            <a:r>
              <a:rPr lang="it-IT" sz="1100" dirty="0">
                <a:solidFill>
                  <a:schemeClr val="tx1">
                    <a:lumMod val="75000"/>
                    <a:lumOff val="25000"/>
                  </a:schemeClr>
                </a:solidFill>
              </a:rPr>
              <a:t> 2</a:t>
            </a:r>
          </a:p>
          <a:p>
            <a:pPr algn="ctr" eaLnBrk="1" fontAlgn="auto" hangingPunct="1">
              <a:spcBef>
                <a:spcPts val="0"/>
              </a:spcBef>
              <a:spcAft>
                <a:spcPts val="0"/>
              </a:spcAft>
              <a:defRPr/>
            </a:pPr>
            <a:r>
              <a:rPr lang="it-IT" sz="1100" dirty="0">
                <a:solidFill>
                  <a:schemeClr val="tx1">
                    <a:lumMod val="75000"/>
                    <a:lumOff val="25000"/>
                  </a:schemeClr>
                </a:solidFill>
              </a:rPr>
              <a:t>3447 GZ </a:t>
            </a:r>
            <a:r>
              <a:rPr lang="it-IT" sz="1100" dirty="0" err="1">
                <a:solidFill>
                  <a:schemeClr val="tx1">
                    <a:lumMod val="75000"/>
                    <a:lumOff val="25000"/>
                  </a:schemeClr>
                </a:solidFill>
              </a:rPr>
              <a:t>Woerden</a:t>
            </a:r>
            <a:r>
              <a:rPr lang="it-IT" sz="1100" dirty="0">
                <a:solidFill>
                  <a:schemeClr val="tx1">
                    <a:lumMod val="75000"/>
                    <a:lumOff val="25000"/>
                  </a:schemeClr>
                </a:solidFill>
              </a:rPr>
              <a:t>, The Netherlands  </a:t>
            </a:r>
          </a:p>
          <a:p>
            <a:pPr algn="ctr" eaLnBrk="1" fontAlgn="auto" hangingPunct="1">
              <a:spcBef>
                <a:spcPts val="0"/>
              </a:spcBef>
              <a:spcAft>
                <a:spcPts val="0"/>
              </a:spcAft>
              <a:defRPr/>
            </a:pPr>
            <a:r>
              <a:rPr lang="it-IT" sz="1100" dirty="0" err="1">
                <a:solidFill>
                  <a:schemeClr val="tx1">
                    <a:lumMod val="75000"/>
                    <a:lumOff val="25000"/>
                  </a:schemeClr>
                </a:solidFill>
              </a:rPr>
              <a:t>www.eucrof.eu</a:t>
            </a:r>
            <a:r>
              <a:rPr lang="it-IT" sz="1100" dirty="0">
                <a:solidFill>
                  <a:schemeClr val="tx1">
                    <a:lumMod val="75000"/>
                    <a:lumOff val="25000"/>
                  </a:schemeClr>
                </a:solidFill>
              </a:rPr>
              <a:t> | </a:t>
            </a:r>
            <a:r>
              <a:rPr lang="it-IT" sz="1100" dirty="0">
                <a:solidFill>
                  <a:schemeClr val="tx1">
                    <a:lumMod val="75000"/>
                    <a:lumOff val="25000"/>
                  </a:schemeClr>
                </a:solidFill>
                <a:hlinkClick r:id="rId9"/>
              </a:rPr>
              <a:t>info@eucrof.eu</a:t>
            </a:r>
            <a:endParaRPr lang="it-IT" sz="1100" dirty="0">
              <a:solidFill>
                <a:schemeClr val="tx1">
                  <a:lumMod val="75000"/>
                  <a:lumOff val="25000"/>
                </a:schemeClr>
              </a:solidFill>
            </a:endParaRPr>
          </a:p>
          <a:p>
            <a:pPr algn="ctr" eaLnBrk="1" fontAlgn="auto" hangingPunct="1">
              <a:spcBef>
                <a:spcPts val="0"/>
              </a:spcBef>
              <a:spcAft>
                <a:spcPts val="0"/>
              </a:spcAft>
              <a:defRPr/>
            </a:pPr>
            <a:endParaRPr lang="it-IT" sz="11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xmlns="" id="{8D59100A-D597-432E-A4EE-2DF1D0C81438}"/>
              </a:ext>
            </a:extLst>
          </p:cNvPr>
          <p:cNvGrpSpPr/>
          <p:nvPr/>
        </p:nvGrpSpPr>
        <p:grpSpPr>
          <a:xfrm>
            <a:off x="480653" y="3205361"/>
            <a:ext cx="1539875" cy="339725"/>
            <a:chOff x="473133" y="3358676"/>
            <a:chExt cx="1539875" cy="339725"/>
          </a:xfrm>
        </p:grpSpPr>
        <p:pic>
          <p:nvPicPr>
            <p:cNvPr id="3076" name="Picture 3" descr="C:\Dropbox\Onirys\Eucrof - Flyer PPT\Eléments graphiques\arabesque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33" y="3445874"/>
              <a:ext cx="2190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ZoneTexte 5"/>
            <p:cNvSpPr txBox="1">
              <a:spLocks noChangeArrowheads="1"/>
            </p:cNvSpPr>
            <p:nvPr/>
          </p:nvSpPr>
          <p:spPr bwMode="auto">
            <a:xfrm>
              <a:off x="692208" y="3358676"/>
              <a:ext cx="1320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fr-FR" sz="1500" b="1" dirty="0" err="1">
                  <a:solidFill>
                    <a:srgbClr val="F39200"/>
                  </a:solidFill>
                </a:rPr>
                <a:t>Aims</a:t>
              </a:r>
              <a:endParaRPr lang="fr-BE" sz="1500" b="1" dirty="0">
                <a:solidFill>
                  <a:srgbClr val="F39200"/>
                </a:solidFill>
              </a:endParaRPr>
            </a:p>
          </p:txBody>
        </p:sp>
      </p:grpSp>
      <p:sp>
        <p:nvSpPr>
          <p:cNvPr id="10" name="Rectangle 9"/>
          <p:cNvSpPr/>
          <p:nvPr/>
        </p:nvSpPr>
        <p:spPr>
          <a:xfrm>
            <a:off x="426990" y="3637409"/>
            <a:ext cx="4687887" cy="1116185"/>
          </a:xfrm>
          <a:prstGeom prst="rect">
            <a:avLst/>
          </a:prstGeom>
        </p:spPr>
        <p:txBody>
          <a:bodyPr wrap="square" lIns="99551" tIns="49775" rIns="99551" bIns="49775">
            <a:spAutoFit/>
          </a:bodyPr>
          <a:lstStyle/>
          <a:p>
            <a:pPr marL="186658" indent="-186658" algn="just" fontAlgn="auto">
              <a:spcBef>
                <a:spcPts val="0"/>
              </a:spcBef>
              <a:spcAft>
                <a:spcPts val="0"/>
              </a:spcAft>
              <a:buClr>
                <a:srgbClr val="F39200"/>
              </a:buClr>
              <a:buSzPct val="120000"/>
              <a:buFont typeface="Calibri" pitchFamily="34" charset="0"/>
              <a:buChar char="●"/>
              <a:defRPr/>
            </a:pPr>
            <a:r>
              <a:rPr lang="en-US" sz="1100" dirty="0">
                <a:solidFill>
                  <a:schemeClr val="tx1">
                    <a:lumMod val="65000"/>
                    <a:lumOff val="35000"/>
                  </a:schemeClr>
                </a:solidFill>
                <a:latin typeface="+mn-lt"/>
                <a:ea typeface="+mn-ea"/>
              </a:rPr>
              <a:t>Assess the level of adoption of real-world evidence and digital health solutions within our member companies</a:t>
            </a:r>
          </a:p>
          <a:p>
            <a:pPr marL="186658" indent="-186658" algn="just" fontAlgn="auto">
              <a:spcBef>
                <a:spcPts val="0"/>
              </a:spcBef>
              <a:spcAft>
                <a:spcPts val="0"/>
              </a:spcAft>
              <a:buClr>
                <a:srgbClr val="F39200"/>
              </a:buClr>
              <a:buSzPct val="120000"/>
              <a:buFont typeface="Calibri" pitchFamily="34" charset="0"/>
              <a:buChar char="●"/>
              <a:defRPr/>
            </a:pPr>
            <a:r>
              <a:rPr lang="en-US" sz="1100" dirty="0">
                <a:solidFill>
                  <a:schemeClr val="tx1">
                    <a:lumMod val="65000"/>
                    <a:lumOff val="35000"/>
                  </a:schemeClr>
                </a:solidFill>
                <a:latin typeface="+mn-lt"/>
                <a:ea typeface="+mn-ea"/>
              </a:rPr>
              <a:t>Develop whitepapers to educate our member companies </a:t>
            </a:r>
            <a:endParaRPr lang="en-GB" sz="1100" dirty="0">
              <a:solidFill>
                <a:schemeClr val="tx1">
                  <a:lumMod val="65000"/>
                  <a:lumOff val="35000"/>
                </a:schemeClr>
              </a:solidFill>
              <a:latin typeface="+mn-lt"/>
              <a:ea typeface="+mn-ea"/>
            </a:endParaRPr>
          </a:p>
          <a:p>
            <a:pPr marL="186658" indent="-186658" algn="just" fontAlgn="auto">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latin typeface="+mn-lt"/>
                <a:ea typeface="+mn-ea"/>
              </a:rPr>
              <a:t>Participation in EU consultations</a:t>
            </a:r>
          </a:p>
          <a:p>
            <a:pPr marL="186658" indent="-186658" algn="just" fontAlgn="auto">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latin typeface="+mn-lt"/>
                <a:ea typeface="+mn-ea"/>
              </a:rPr>
              <a:t>Educate our member companies on the usage and adoption of real world data and digital devices.</a:t>
            </a:r>
          </a:p>
        </p:txBody>
      </p:sp>
      <p:sp>
        <p:nvSpPr>
          <p:cNvPr id="3081" name="Rectangle 13"/>
          <p:cNvSpPr>
            <a:spLocks noChangeArrowheads="1"/>
          </p:cNvSpPr>
          <p:nvPr/>
        </p:nvSpPr>
        <p:spPr bwMode="auto">
          <a:xfrm>
            <a:off x="449263" y="5502589"/>
            <a:ext cx="4643437" cy="43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spAutoFit/>
          </a:bodyPr>
          <a:lstStyle/>
          <a:p>
            <a:r>
              <a:rPr lang="en-GB" sz="1100" dirty="0">
                <a:solidFill>
                  <a:srgbClr val="595959"/>
                </a:solidFill>
              </a:rPr>
              <a:t>E&amp;T WG will deliver the following activities, keeping a constant link with EUCROF Communication WG, in order to have lively information to be spread:</a:t>
            </a:r>
          </a:p>
        </p:txBody>
      </p:sp>
      <p:sp>
        <p:nvSpPr>
          <p:cNvPr id="29" name="Rectangle 28"/>
          <p:cNvSpPr/>
          <p:nvPr/>
        </p:nvSpPr>
        <p:spPr>
          <a:xfrm>
            <a:off x="455803" y="5952347"/>
            <a:ext cx="2512252" cy="1624016"/>
          </a:xfrm>
          <a:prstGeom prst="rect">
            <a:avLst/>
          </a:prstGeom>
        </p:spPr>
        <p:txBody>
          <a:bodyPr wrap="square" lIns="99551" tIns="49775" rIns="99551" bIns="49775">
            <a:spAutoFit/>
          </a:bodyPr>
          <a:lstStyle/>
          <a:p>
            <a:pPr marL="186658" indent="-186658" algn="just" fontAlgn="auto">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latin typeface="+mn-lt"/>
                <a:ea typeface="+mn-ea"/>
              </a:rPr>
              <a:t>Online survey on adoption and issues when adopting Real-world data and digital data strategies.</a:t>
            </a:r>
          </a:p>
          <a:p>
            <a:pPr marL="186658" indent="-186658" algn="just" fontAlgn="auto">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rPr>
              <a:t>Webinars</a:t>
            </a:r>
          </a:p>
          <a:p>
            <a:pPr marL="186658" indent="-186658" algn="just" fontAlgn="auto">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latin typeface="+mn-lt"/>
                <a:ea typeface="+mn-ea"/>
              </a:rPr>
              <a:t>Represent EUCROF in regulatory meetings and advice boards</a:t>
            </a:r>
          </a:p>
          <a:p>
            <a:pPr marL="186658" indent="-186658" algn="just" fontAlgn="auto">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latin typeface="+mn-lt"/>
                <a:ea typeface="+mn-ea"/>
              </a:rPr>
              <a:t>Roundtables and forum of discussion</a:t>
            </a:r>
          </a:p>
          <a:p>
            <a:pPr algn="just" fontAlgn="auto">
              <a:spcBef>
                <a:spcPts val="0"/>
              </a:spcBef>
              <a:spcAft>
                <a:spcPts val="0"/>
              </a:spcAft>
              <a:buClr>
                <a:srgbClr val="F39200"/>
              </a:buClr>
              <a:buSzPct val="120000"/>
              <a:defRPr/>
            </a:pPr>
            <a:endParaRPr lang="fr-BE" sz="1100" dirty="0">
              <a:solidFill>
                <a:schemeClr val="tx1">
                  <a:lumMod val="65000"/>
                  <a:lumOff val="35000"/>
                </a:schemeClr>
              </a:solidFill>
            </a:endParaRPr>
          </a:p>
          <a:p>
            <a:pPr algn="just" fontAlgn="auto">
              <a:spcBef>
                <a:spcPts val="0"/>
              </a:spcBef>
              <a:spcAft>
                <a:spcPts val="0"/>
              </a:spcAft>
              <a:buClr>
                <a:srgbClr val="F39200"/>
              </a:buClr>
              <a:buSzPct val="120000"/>
              <a:defRPr/>
            </a:pPr>
            <a:endParaRPr lang="fr-BE" sz="1100" dirty="0">
              <a:solidFill>
                <a:schemeClr val="tx1">
                  <a:lumMod val="65000"/>
                  <a:lumOff val="35000"/>
                </a:schemeClr>
              </a:solidFill>
              <a:latin typeface="+mn-lt"/>
              <a:ea typeface="+mn-ea"/>
            </a:endParaRPr>
          </a:p>
        </p:txBody>
      </p:sp>
      <p:sp>
        <p:nvSpPr>
          <p:cNvPr id="30" name="Rectangle 29"/>
          <p:cNvSpPr/>
          <p:nvPr/>
        </p:nvSpPr>
        <p:spPr>
          <a:xfrm>
            <a:off x="2896047" y="5941665"/>
            <a:ext cx="2218830" cy="439076"/>
          </a:xfrm>
          <a:prstGeom prst="rect">
            <a:avLst/>
          </a:prstGeom>
        </p:spPr>
        <p:txBody>
          <a:bodyPr wrap="square" lIns="99551" tIns="49775" rIns="99551" bIns="49775">
            <a:spAutoFit/>
          </a:bodyPr>
          <a:lstStyle/>
          <a:p>
            <a:pPr marL="186658" indent="-186658" algn="just" fontAlgn="auto">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rPr>
              <a:t>Preparation of position papers</a:t>
            </a:r>
          </a:p>
          <a:p>
            <a:pPr algn="just" fontAlgn="auto">
              <a:spcBef>
                <a:spcPts val="0"/>
              </a:spcBef>
              <a:spcAft>
                <a:spcPts val="0"/>
              </a:spcAft>
              <a:buClr>
                <a:srgbClr val="F39200"/>
              </a:buClr>
              <a:buSzPct val="120000"/>
              <a:defRPr/>
            </a:pPr>
            <a:endParaRPr lang="it-IT" sz="1100" dirty="0">
              <a:solidFill>
                <a:schemeClr val="tx1">
                  <a:lumMod val="65000"/>
                  <a:lumOff val="35000"/>
                </a:schemeClr>
              </a:solidFill>
              <a:latin typeface="+mn-lt"/>
              <a:ea typeface="+mn-ea"/>
            </a:endParaRPr>
          </a:p>
        </p:txBody>
      </p:sp>
      <p:grpSp>
        <p:nvGrpSpPr>
          <p:cNvPr id="2" name="Gruppo 1">
            <a:extLst>
              <a:ext uri="{FF2B5EF4-FFF2-40B4-BE49-F238E27FC236}">
                <a16:creationId xmlns:a16="http://schemas.microsoft.com/office/drawing/2014/main" xmlns="" id="{BF5A8C01-F46D-427B-A17A-18AFD79B5F1D}"/>
              </a:ext>
            </a:extLst>
          </p:cNvPr>
          <p:cNvGrpSpPr/>
          <p:nvPr/>
        </p:nvGrpSpPr>
        <p:grpSpPr>
          <a:xfrm>
            <a:off x="426990" y="713766"/>
            <a:ext cx="2536189" cy="331355"/>
            <a:chOff x="449263" y="3318091"/>
            <a:chExt cx="2536189" cy="331355"/>
          </a:xfrm>
        </p:grpSpPr>
        <p:sp>
          <p:nvSpPr>
            <p:cNvPr id="3080" name="ZoneTexte 12"/>
            <p:cNvSpPr txBox="1">
              <a:spLocks noChangeArrowheads="1"/>
            </p:cNvSpPr>
            <p:nvPr/>
          </p:nvSpPr>
          <p:spPr bwMode="auto">
            <a:xfrm>
              <a:off x="622235" y="3318091"/>
              <a:ext cx="2363217" cy="33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en-US" sz="1500" b="1" dirty="0">
                  <a:solidFill>
                    <a:srgbClr val="F39200"/>
                  </a:solidFill>
                </a:rPr>
                <a:t>Background</a:t>
              </a:r>
              <a:endParaRPr lang="fr-BE" sz="1500" b="1" dirty="0">
                <a:solidFill>
                  <a:srgbClr val="F39200"/>
                </a:solidFill>
              </a:endParaRPr>
            </a:p>
          </p:txBody>
        </p:sp>
        <p:pic>
          <p:nvPicPr>
            <p:cNvPr id="3097" name="Picture 3" descr="C:\Dropbox\Onirys\Eucrof - Flyer PPT\Eléments graphiques\arabesques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63" y="3384550"/>
              <a:ext cx="219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po 3">
            <a:extLst>
              <a:ext uri="{FF2B5EF4-FFF2-40B4-BE49-F238E27FC236}">
                <a16:creationId xmlns:a16="http://schemas.microsoft.com/office/drawing/2014/main" xmlns="" id="{04D21649-9AD9-4D6F-9567-B920FEBDE38D}"/>
              </a:ext>
            </a:extLst>
          </p:cNvPr>
          <p:cNvGrpSpPr/>
          <p:nvPr/>
        </p:nvGrpSpPr>
        <p:grpSpPr>
          <a:xfrm>
            <a:off x="502175" y="5085689"/>
            <a:ext cx="1089025" cy="339725"/>
            <a:chOff x="431800" y="5130800"/>
            <a:chExt cx="1089025" cy="339725"/>
          </a:xfrm>
        </p:grpSpPr>
        <p:sp>
          <p:nvSpPr>
            <p:cNvPr id="3082" name="ZoneTexte 15"/>
            <p:cNvSpPr txBox="1">
              <a:spLocks noChangeArrowheads="1"/>
            </p:cNvSpPr>
            <p:nvPr/>
          </p:nvSpPr>
          <p:spPr bwMode="auto">
            <a:xfrm>
              <a:off x="604838" y="5130800"/>
              <a:ext cx="915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r>
                <a:rPr lang="en-US" sz="1500" b="1" dirty="0">
                  <a:solidFill>
                    <a:srgbClr val="F39200"/>
                  </a:solidFill>
                </a:rPr>
                <a:t>How?</a:t>
              </a:r>
              <a:endParaRPr lang="fr-BE" sz="1500" b="1" dirty="0">
                <a:solidFill>
                  <a:srgbClr val="F39200"/>
                </a:solidFill>
              </a:endParaRPr>
            </a:p>
          </p:txBody>
        </p:sp>
        <p:pic>
          <p:nvPicPr>
            <p:cNvPr id="3098" name="Picture 3" descr="C:\Dropbox\Onirys\Eucrof - Flyer PPT\Eléments graphiques\arabesques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0" y="5207000"/>
              <a:ext cx="219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9" name="Picture 3" descr="2-lin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51425">
            <a:off x="61913" y="-200025"/>
            <a:ext cx="4762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4" descr="arc"/>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3150411">
            <a:off x="10169525" y="6467475"/>
            <a:ext cx="6842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Connecteur droit 54"/>
          <p:cNvCxnSpPr/>
          <p:nvPr/>
        </p:nvCxnSpPr>
        <p:spPr>
          <a:xfrm flipH="1">
            <a:off x="0" y="7354888"/>
            <a:ext cx="977265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Rectangle 8">
            <a:extLst>
              <a:ext uri="{FF2B5EF4-FFF2-40B4-BE49-F238E27FC236}">
                <a16:creationId xmlns:a16="http://schemas.microsoft.com/office/drawing/2014/main" xmlns="" id="{8363AB9F-AC49-41F4-B587-FFD588E8B52F}"/>
              </a:ext>
            </a:extLst>
          </p:cNvPr>
          <p:cNvSpPr>
            <a:spLocks noChangeArrowheads="1"/>
          </p:cNvSpPr>
          <p:nvPr/>
        </p:nvSpPr>
        <p:spPr bwMode="auto">
          <a:xfrm>
            <a:off x="5758892" y="4238090"/>
            <a:ext cx="4680520" cy="247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51" tIns="49775" rIns="99551" bIns="49775">
            <a:spAutoFit/>
          </a:bodyPr>
          <a:lstStyle/>
          <a:p>
            <a:pPr algn="just"/>
            <a:r>
              <a:rPr lang="en-US" sz="1100" dirty="0">
                <a:solidFill>
                  <a:srgbClr val="595959"/>
                </a:solidFill>
              </a:rPr>
              <a:t>If you are interested in becoming a member of this working group, please contact:                                      </a:t>
            </a:r>
          </a:p>
          <a:p>
            <a:r>
              <a:rPr lang="en-US" sz="1100" dirty="0">
                <a:solidFill>
                  <a:srgbClr val="595959"/>
                </a:solidFill>
              </a:rPr>
              <a:t>                                                     EUCROF Secretariat </a:t>
            </a:r>
          </a:p>
          <a:p>
            <a:r>
              <a:rPr lang="en-US" sz="1100" dirty="0">
                <a:solidFill>
                  <a:srgbClr val="595959"/>
                </a:solidFill>
              </a:rPr>
              <a:t>                                                         info@eucrof.eu</a:t>
            </a:r>
          </a:p>
          <a:p>
            <a:r>
              <a:rPr lang="en-US" sz="1100" dirty="0">
                <a:solidFill>
                  <a:srgbClr val="595959"/>
                </a:solidFill>
              </a:rPr>
              <a:t>                                                                     or </a:t>
            </a:r>
          </a:p>
          <a:p>
            <a:r>
              <a:rPr lang="en-US" sz="1100" dirty="0">
                <a:solidFill>
                  <a:srgbClr val="595959"/>
                </a:solidFill>
              </a:rPr>
              <a:t>                                                Chair of the Working Group</a:t>
            </a:r>
          </a:p>
          <a:p>
            <a:r>
              <a:rPr lang="en-US" sz="1100" dirty="0">
                <a:solidFill>
                  <a:srgbClr val="595959"/>
                </a:solidFill>
              </a:rPr>
              <a:t>                                                       Alexandre Malouvier</a:t>
            </a:r>
          </a:p>
          <a:p>
            <a:endParaRPr lang="en-US" sz="1100" dirty="0">
              <a:solidFill>
                <a:srgbClr val="595959"/>
              </a:solidFill>
            </a:endParaRPr>
          </a:p>
          <a:p>
            <a:pPr algn="just"/>
            <a:r>
              <a:rPr lang="en-US" sz="1100" dirty="0">
                <a:solidFill>
                  <a:srgbClr val="595959"/>
                </a:solidFill>
              </a:rPr>
              <a:t>If you are actively working in the field of RWD and you are willing to regularly dedicate some time to the promotion of our field of research, please send us your CV along a short text detailing your motivations and what you will be bringing to the team at </a:t>
            </a:r>
            <a:r>
              <a:rPr lang="en-US" sz="1100" dirty="0">
                <a:solidFill>
                  <a:srgbClr val="595959"/>
                </a:solidFill>
                <a:hlinkClick r:id="rId7">
                  <a:extLst>
                    <a:ext uri="{A12FA001-AC4F-418D-AE19-62706E023703}">
                      <ahyp:hlinkClr xmlns:ahyp="http://schemas.microsoft.com/office/drawing/2018/hyperlinkcolor" xmlns="" val="tx"/>
                    </a:ext>
                  </a:extLst>
                </a:hlinkClick>
              </a:rPr>
              <a:t>MalouvierAlexandre@prahs.com</a:t>
            </a:r>
            <a:r>
              <a:rPr lang="en-US" sz="1100" dirty="0">
                <a:solidFill>
                  <a:srgbClr val="595959"/>
                </a:solidFill>
              </a:rPr>
              <a:t>.</a:t>
            </a:r>
          </a:p>
          <a:p>
            <a:pPr algn="just"/>
            <a:endParaRPr lang="en-US" sz="1100" dirty="0">
              <a:solidFill>
                <a:srgbClr val="595959"/>
              </a:solidFill>
            </a:endParaRPr>
          </a:p>
          <a:p>
            <a:pPr algn="just"/>
            <a:r>
              <a:rPr lang="en-US" sz="1100" dirty="0">
                <a:solidFill>
                  <a:srgbClr val="595959"/>
                </a:solidFill>
              </a:rPr>
              <a:t>We are looking forward to hearing from you!</a:t>
            </a:r>
            <a:endParaRPr lang="en-GB" sz="1100" strike="sngStrike" dirty="0">
              <a:solidFill>
                <a:srgbClr val="595959"/>
              </a:solidFill>
            </a:endParaRPr>
          </a:p>
        </p:txBody>
      </p:sp>
      <p:sp>
        <p:nvSpPr>
          <p:cNvPr id="22" name="Rectangle 9">
            <a:extLst>
              <a:ext uri="{FF2B5EF4-FFF2-40B4-BE49-F238E27FC236}">
                <a16:creationId xmlns:a16="http://schemas.microsoft.com/office/drawing/2014/main" xmlns="" id="{0346DDF0-1A4D-4F6D-B2C4-460E9A04916A}"/>
              </a:ext>
            </a:extLst>
          </p:cNvPr>
          <p:cNvSpPr/>
          <p:nvPr/>
        </p:nvSpPr>
        <p:spPr>
          <a:xfrm>
            <a:off x="449263" y="1010536"/>
            <a:ext cx="4687887" cy="2131847"/>
          </a:xfrm>
          <a:prstGeom prst="rect">
            <a:avLst/>
          </a:prstGeom>
        </p:spPr>
        <p:txBody>
          <a:bodyPr wrap="square" lIns="99551" tIns="49775" rIns="99551" bIns="49775">
            <a:spAutoFit/>
          </a:bodyPr>
          <a:lstStyle/>
          <a:p>
            <a:pPr algn="just"/>
            <a:r>
              <a:rPr lang="en-US" sz="1100" dirty="0">
                <a:solidFill>
                  <a:srgbClr val="595959"/>
                </a:solidFill>
              </a:rPr>
              <a:t>Real-world evidence is no longer restricted to post-marketing studies and is used all throughout the drug development cycle. For example, in the field of rare diseases, natural history of disease studies may be needed even before a drug candidate is selected (the so-called “Phase 0”) and real-world data are now accepted as endpoints for approvals or label changes by European and American regulatory authorities.</a:t>
            </a:r>
            <a:endParaRPr lang="aa-ET" sz="1100" dirty="0">
              <a:solidFill>
                <a:srgbClr val="595959"/>
              </a:solidFill>
            </a:endParaRPr>
          </a:p>
          <a:p>
            <a:pPr algn="just"/>
            <a:r>
              <a:rPr lang="en-US" sz="1100" dirty="0">
                <a:solidFill>
                  <a:srgbClr val="595959"/>
                </a:solidFill>
              </a:rPr>
              <a:t>Another major game-changer has been the generalization of real-world data generation though connected devices or apps. The most recent manifestation of this revolution is the implementation of fully decentralized studies mixing data from secondary sources like electronic medical records with primary data collected via real-time digital tools.</a:t>
            </a:r>
            <a:endParaRPr lang="aa-ET" sz="1100" dirty="0">
              <a:solidFill>
                <a:srgbClr val="595959"/>
              </a:solidFill>
            </a:endParaRPr>
          </a:p>
          <a:p>
            <a:pPr algn="just" fontAlgn="auto">
              <a:spcBef>
                <a:spcPts val="0"/>
              </a:spcBef>
              <a:spcAft>
                <a:spcPts val="0"/>
              </a:spcAft>
              <a:buClr>
                <a:srgbClr val="F39200"/>
              </a:buClr>
              <a:buSzPct val="120000"/>
              <a:defRPr/>
            </a:pPr>
            <a:endParaRPr lang="en-GB" sz="1100" dirty="0">
              <a:solidFill>
                <a:schemeClr val="tx1">
                  <a:lumMod val="65000"/>
                  <a:lumOff val="35000"/>
                </a:schemeClr>
              </a:solidFill>
              <a:latin typeface="+mn-lt"/>
              <a:ea typeface="+mn-ea"/>
            </a:endParaRPr>
          </a:p>
        </p:txBody>
      </p:sp>
      <p:pic>
        <p:nvPicPr>
          <p:cNvPr id="6" name="Picture 5">
            <a:extLst>
              <a:ext uri="{FF2B5EF4-FFF2-40B4-BE49-F238E27FC236}">
                <a16:creationId xmlns:a16="http://schemas.microsoft.com/office/drawing/2014/main" xmlns="" id="{42443279-EF4A-4532-9AD2-78DD44F41299}"/>
              </a:ext>
            </a:extLst>
          </p:cNvPr>
          <p:cNvPicPr>
            <a:picLocks noChangeAspect="1"/>
          </p:cNvPicPr>
          <p:nvPr/>
        </p:nvPicPr>
        <p:blipFill rotWithShape="1">
          <a:blip r:embed="rId8">
            <a:extLst>
              <a:ext uri="{28A0092B-C50C-407E-A947-70E740481C1C}">
                <a14:useLocalDpi xmlns:a14="http://schemas.microsoft.com/office/drawing/2010/main" val="0"/>
              </a:ext>
            </a:extLst>
          </a:blip>
          <a:srcRect l="26421" r="21705"/>
          <a:stretch/>
        </p:blipFill>
        <p:spPr>
          <a:xfrm>
            <a:off x="5946213" y="538690"/>
            <a:ext cx="4261772" cy="3477926"/>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B094BA8520F14186259FAACFDBB56D" ma:contentTypeVersion="0" ma:contentTypeDescription="Create a new document." ma:contentTypeScope="" ma:versionID="a0eaeadf68f22515d2d70ab832f33c08">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B5204-EA88-4758-9AE7-3BFDEC32B78E}">
  <ds:schemaRefs>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62A9624-94C6-405C-9E0C-A955C922FF22}">
  <ds:schemaRefs>
    <ds:schemaRef ds:uri="http://schemas.microsoft.com/sharepoint/v3/contenttype/forms"/>
  </ds:schemaRefs>
</ds:datastoreItem>
</file>

<file path=customXml/itemProps3.xml><?xml version="1.0" encoding="utf-8"?>
<ds:datastoreItem xmlns:ds="http://schemas.openxmlformats.org/officeDocument/2006/customXml" ds:itemID="{49E5DC51-A814-487E-B69B-D079795F1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668</TotalTime>
  <Words>351</Words>
  <Application>Microsoft Office PowerPoint</Application>
  <PresentationFormat>Personnalisé</PresentationFormat>
  <Paragraphs>51</Paragraphs>
  <Slides>2</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ヒラギノ角ゴ Pro W3</vt:lpstr>
      <vt:lpstr>Thème Office</vt:lpstr>
      <vt:lpstr>Présentation PowerPoint</vt:lpstr>
      <vt:lpstr>Présentation PowerPoint</vt:lpstr>
    </vt:vector>
  </TitlesOfParts>
  <Company>Université de Mons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PARDO</dc:creator>
  <cp:lastModifiedBy>Ophélie</cp:lastModifiedBy>
  <cp:revision>139</cp:revision>
  <cp:lastPrinted>2016-03-31T07:21:20Z</cp:lastPrinted>
  <dcterms:created xsi:type="dcterms:W3CDTF">2013-05-31T13:17:02Z</dcterms:created>
  <dcterms:modified xsi:type="dcterms:W3CDTF">2022-02-01T09:52:44Z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0x010100B2B094BA8520F14186259FAACFDBB56D</vt:lpwstr>
  </property>
  <property fmtid="{D5CDD505-2E9C-101B-9397-08002B2CF9AE}" pid="3" name="Order">
    <vt:r8>127000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